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4">
  <p:sldMasterIdLst>
    <p:sldMasterId id="2147484042" r:id="rId1"/>
  </p:sldMasterIdLst>
  <p:notesMasterIdLst>
    <p:notesMasterId r:id="rId26"/>
  </p:notesMasterIdLst>
  <p:sldIdLst>
    <p:sldId id="259" r:id="rId2"/>
    <p:sldId id="324" r:id="rId3"/>
    <p:sldId id="290" r:id="rId4"/>
    <p:sldId id="296" r:id="rId5"/>
    <p:sldId id="281" r:id="rId6"/>
    <p:sldId id="282" r:id="rId7"/>
    <p:sldId id="289" r:id="rId8"/>
    <p:sldId id="348" r:id="rId9"/>
    <p:sldId id="347" r:id="rId10"/>
    <p:sldId id="350" r:id="rId11"/>
    <p:sldId id="351" r:id="rId12"/>
    <p:sldId id="279" r:id="rId13"/>
    <p:sldId id="357" r:id="rId14"/>
    <p:sldId id="358" r:id="rId15"/>
    <p:sldId id="359" r:id="rId16"/>
    <p:sldId id="368" r:id="rId17"/>
    <p:sldId id="369" r:id="rId18"/>
    <p:sldId id="356" r:id="rId19"/>
    <p:sldId id="361" r:id="rId20"/>
    <p:sldId id="364" r:id="rId21"/>
    <p:sldId id="363" r:id="rId22"/>
    <p:sldId id="362" r:id="rId23"/>
    <p:sldId id="366" r:id="rId24"/>
    <p:sldId id="367" r:id="rId25"/>
  </p:sldIdLst>
  <p:sldSz cx="9144000" cy="6858000" type="screen4x3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4F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5" autoAdjust="0"/>
    <p:restoredTop sz="96547" autoAdjust="0"/>
  </p:normalViewPr>
  <p:slideViewPr>
    <p:cSldViewPr>
      <p:cViewPr>
        <p:scale>
          <a:sx n="80" d="100"/>
          <a:sy n="80" d="100"/>
        </p:scale>
        <p:origin x="1522" y="16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20F00D-0E01-499F-B8C8-267CC41B11EB}" type="datetimeFigureOut">
              <a:rPr lang="ru-RU" smtClean="0"/>
              <a:pPr/>
              <a:t>12.07.2022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E1E8D8-4D3D-4A01-B062-B002EC7A768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1060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B86C88-1E44-4351-A6AC-21B0594CD555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7370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B30AE-829F-4EAB-9E34-43C92740ABD9}" type="datetimeFigureOut">
              <a:rPr lang="ru-RU" smtClean="0"/>
              <a:pPr/>
              <a:t>12.07.2022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250DA-87EB-41E7-9218-155EB542FB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2861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B30AE-829F-4EAB-9E34-43C92740ABD9}" type="datetimeFigureOut">
              <a:rPr lang="ru-RU" smtClean="0"/>
              <a:pPr/>
              <a:t>12.07.2022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250DA-87EB-41E7-9218-155EB542FB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7538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B30AE-829F-4EAB-9E34-43C92740ABD9}" type="datetimeFigureOut">
              <a:rPr lang="ru-RU" smtClean="0"/>
              <a:pPr/>
              <a:t>12.07.2022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250DA-87EB-41E7-9218-155EB542FB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1889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B30AE-829F-4EAB-9E34-43C92740ABD9}" type="datetimeFigureOut">
              <a:rPr lang="ru-RU" smtClean="0"/>
              <a:pPr/>
              <a:t>12.07.2022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250DA-87EB-41E7-9218-155EB542FB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96525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B30AE-829F-4EAB-9E34-43C92740ABD9}" type="datetimeFigureOut">
              <a:rPr lang="ru-RU" smtClean="0"/>
              <a:pPr/>
              <a:t>12.07.2022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250DA-87EB-41E7-9218-155EB542FB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91130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B30AE-829F-4EAB-9E34-43C92740ABD9}" type="datetimeFigureOut">
              <a:rPr lang="ru-RU" smtClean="0"/>
              <a:pPr/>
              <a:t>12.07.2022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250DA-87EB-41E7-9218-155EB542FB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8530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B30AE-829F-4EAB-9E34-43C92740ABD9}" type="datetimeFigureOut">
              <a:rPr lang="ru-RU" smtClean="0"/>
              <a:pPr/>
              <a:t>12.07.2022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250DA-87EB-41E7-9218-155EB542FB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825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B30AE-829F-4EAB-9E34-43C92740ABD9}" type="datetimeFigureOut">
              <a:rPr lang="ru-RU" smtClean="0"/>
              <a:pPr/>
              <a:t>12.07.2022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250DA-87EB-41E7-9218-155EB542FB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96769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B30AE-829F-4EAB-9E34-43C92740ABD9}" type="datetimeFigureOut">
              <a:rPr lang="ru-RU" smtClean="0"/>
              <a:pPr/>
              <a:t>12.07.2022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250DA-87EB-41E7-9218-155EB542FB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350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B30AE-829F-4EAB-9E34-43C92740ABD9}" type="datetimeFigureOut">
              <a:rPr lang="ru-RU" smtClean="0"/>
              <a:pPr/>
              <a:t>12.07.2022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250DA-87EB-41E7-9218-155EB542FB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9926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B30AE-829F-4EAB-9E34-43C92740ABD9}" type="datetimeFigureOut">
              <a:rPr lang="ru-RU" smtClean="0"/>
              <a:pPr/>
              <a:t>12.07.2022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250DA-87EB-41E7-9218-155EB542FB8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77588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B30AE-829F-4EAB-9E34-43C92740ABD9}" type="datetimeFigureOut">
              <a:rPr lang="ru-RU" smtClean="0"/>
              <a:pPr/>
              <a:t>12.07.2022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250DA-87EB-41E7-9218-155EB542FB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2675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B30AE-829F-4EAB-9E34-43C92740ABD9}" type="datetimeFigureOut">
              <a:rPr lang="ru-RU" smtClean="0"/>
              <a:pPr/>
              <a:t>12.07.2022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250DA-87EB-41E7-9218-155EB542FB8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462266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B30AE-829F-4EAB-9E34-43C92740ABD9}" type="datetimeFigureOut">
              <a:rPr lang="ru-RU" smtClean="0"/>
              <a:pPr/>
              <a:t>12.07.2022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250DA-87EB-41E7-9218-155EB542FB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1047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B30AE-829F-4EAB-9E34-43C92740ABD9}" type="datetimeFigureOut">
              <a:rPr lang="ru-RU" smtClean="0"/>
              <a:pPr/>
              <a:t>12.07.2022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250DA-87EB-41E7-9218-155EB542FB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69190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B30AE-829F-4EAB-9E34-43C92740ABD9}" type="datetimeFigureOut">
              <a:rPr lang="ru-RU" smtClean="0"/>
              <a:pPr/>
              <a:t>12.07.2022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250DA-87EB-41E7-9218-155EB542FB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3823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0B30AE-829F-4EAB-9E34-43C92740ABD9}" type="datetimeFigureOut">
              <a:rPr lang="ru-RU" smtClean="0"/>
              <a:pPr/>
              <a:t>12.07.2022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20250DA-87EB-41E7-9218-155EB542FB8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8941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3" r:id="rId1"/>
    <p:sldLayoutId id="2147484044" r:id="rId2"/>
    <p:sldLayoutId id="2147484045" r:id="rId3"/>
    <p:sldLayoutId id="2147484046" r:id="rId4"/>
    <p:sldLayoutId id="2147484047" r:id="rId5"/>
    <p:sldLayoutId id="2147484048" r:id="rId6"/>
    <p:sldLayoutId id="2147484049" r:id="rId7"/>
    <p:sldLayoutId id="2147484050" r:id="rId8"/>
    <p:sldLayoutId id="2147484051" r:id="rId9"/>
    <p:sldLayoutId id="2147484052" r:id="rId10"/>
    <p:sldLayoutId id="2147484053" r:id="rId11"/>
    <p:sldLayoutId id="2147484054" r:id="rId12"/>
    <p:sldLayoutId id="2147484055" r:id="rId13"/>
    <p:sldLayoutId id="2147484056" r:id="rId14"/>
    <p:sldLayoutId id="2147484057" r:id="rId15"/>
    <p:sldLayoutId id="214748405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6336704" cy="1070992"/>
          </a:xfrm>
        </p:spPr>
        <p:txBody>
          <a:bodyPr>
            <a:noAutofit/>
            <a:scene3d>
              <a:camera prst="orthographicFront"/>
              <a:lightRig rig="threePt" dir="t"/>
            </a:scene3d>
            <a:sp3d contourW="12700">
              <a:contourClr>
                <a:schemeClr val="tx1"/>
              </a:contourClr>
            </a:sp3d>
          </a:bodyPr>
          <a:lstStyle/>
          <a:p>
            <a:pPr marL="0" indent="0" algn="ctr">
              <a:buNone/>
            </a:pPr>
            <a:r>
              <a:rPr lang="ru-RU" altLang="ko-KR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 «Управляющая компания специальной-экономической зоной «</a:t>
            </a:r>
            <a:r>
              <a:rPr lang="ru-RU" altLang="ko-KR" sz="2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Сарыарка</a:t>
            </a:r>
            <a:r>
              <a:rPr lang="ru-RU" altLang="ko-KR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altLang="ko-KR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ko-KR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dirty="0">
                <a:solidFill>
                  <a:srgbClr val="0033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400" dirty="0">
              <a:solidFill>
                <a:srgbClr val="194FA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7664" y="2420888"/>
            <a:ext cx="4487045" cy="33165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07010" y="6093296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Караганда – 2022 год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202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1556792"/>
            <a:ext cx="799288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	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целями деятельности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«УК СЭЗ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Сарыарка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(- далее Общество) является извлечение дохода от активизации организации перспективных производств, создания условий для привлечения инвестиций и содействие экономическому развитию Карагандинской области.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Общество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оказывает регулируемые услуги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следующим видам деятельности: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электрической энергии,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предоставления подъездного пути для проезда подвижного состава, при отсутствии конкурентного подъездного пути (малая мощность),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подача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воды по распределительным сетям (малая мощность)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предприятиям, расположенным на территории специальной экономической зоны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Сарыарка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143000" y="731520"/>
            <a:ext cx="6813376" cy="465232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информация</a:t>
            </a:r>
            <a:endParaRPr lang="en-US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56975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4744" y="3635501"/>
            <a:ext cx="4207810" cy="2736304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6" descr="IMG_11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30" y="3645024"/>
            <a:ext cx="4273666" cy="2736304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863" y="514694"/>
            <a:ext cx="4214080" cy="290194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6712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348880"/>
            <a:ext cx="3960440" cy="2088232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6424" y="2348880"/>
            <a:ext cx="3960440" cy="2088232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15" name="Прямоугольник 14"/>
          <p:cNvSpPr/>
          <p:nvPr/>
        </p:nvSpPr>
        <p:spPr>
          <a:xfrm>
            <a:off x="827584" y="21090"/>
            <a:ext cx="74168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altLang="ko-KR" dirty="0" smtClean="0">
              <a:solidFill>
                <a:srgbClr val="194FA7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/>
            <a:r>
              <a:rPr lang="ru-RU" altLang="ko-KR" sz="2400" b="1" dirty="0" smtClean="0">
                <a:solidFill>
                  <a:srgbClr val="194FA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ru-RU" altLang="ko-KR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Предприятия на территории</a:t>
            </a:r>
            <a:r>
              <a:rPr lang="ru-RU" altLang="ko-KR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ko-KR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532" y="4590256"/>
            <a:ext cx="3960440" cy="216024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51520" y="980728"/>
            <a:ext cx="87849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Потребителями регулируемых услуг Общества являются исключительно юридические лица, товары, производимые данными предприятиями, не являются социально значимыми.</a:t>
            </a:r>
          </a:p>
        </p:txBody>
      </p:sp>
      <p:pic>
        <p:nvPicPr>
          <p:cNvPr id="9" name="Picture 2" descr="C:\Users\user\Desktop\НОВАЯ ТАРИФЫ\для предельного тарифа\ЭЦ+ЖД предельный кукла\Презентация ЖД малая мощность\20150817_18384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590256"/>
            <a:ext cx="3960440" cy="216024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5108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2FDB16-715D-42CC-B1B3-AC0A95FF9253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pic>
        <p:nvPicPr>
          <p:cNvPr id="12295" name="Picture 5" descr="IMG_11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3284984"/>
            <a:ext cx="4176910" cy="3204716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84984"/>
            <a:ext cx="4118744" cy="3232042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8" y="256689"/>
            <a:ext cx="828092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Краткое описание производственной мощности энергетического подразделения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 smtClean="0">
              <a:effectLst>
                <a:outerShdw blurRad="38100" dist="38100" dir="2700000" algn="tl">
                  <a:srgbClr val="000000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Сети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электроснабжения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себя: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«ИПМ» 220/35/6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мощностью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326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МВА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трансформатора по 63 МВА каждый, 2 трансформатора по 100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МВА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2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одноцепные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ВЛ-220кВ от ПС «Нура» до ПС «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ИПМ»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(протяженностью 32,4 км каждая);</a:t>
            </a:r>
          </a:p>
        </p:txBody>
      </p:sp>
    </p:spTree>
    <p:extLst>
      <p:ext uri="{BB962C8B-B14F-4D97-AF65-F5344CB8AC3E}">
        <p14:creationId xmlns:p14="http://schemas.microsoft.com/office/powerpoint/2010/main" val="2976367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2ED1FF-C4E0-47EC-9287-917E9EDD62DB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75556" y="692696"/>
            <a:ext cx="79928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двухцепная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высоковольтная линия ВЛ -220кВ (протяженностью 4,025 км);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подстанции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220/10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суммарной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мощностью 160 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 ( на каждой 2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трансформатора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40 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распределительных пункта 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10кВ.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17" descr="\\Ipmm15\обмен\Фото\Новая папка\IMG_166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3140968"/>
            <a:ext cx="4104456" cy="3384376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10" name="Picture 14" descr="C:\Users\1\Desktop\IMAG023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139456"/>
            <a:ext cx="4248472" cy="338588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93521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27584" y="1033497"/>
            <a:ext cx="6984776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indent="0" algn="l">
              <a:buNone/>
            </a:pPr>
            <a:r>
              <a:rPr lang="ru-RU" altLang="ru-RU" sz="24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itchFamily="18" charset="0"/>
                <a:cs typeface="Times New Roman" pitchFamily="18" charset="0"/>
              </a:rPr>
              <a:t>	            </a:t>
            </a:r>
            <a:r>
              <a:rPr lang="ru-RU" alt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Действующие</a:t>
            </a:r>
            <a:r>
              <a:rPr lang="ru-RU" altLang="ru-RU" sz="2400" b="1" dirty="0" smtClean="0">
                <a:solidFill>
                  <a:srgbClr val="C00000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тарифы </a:t>
            </a:r>
            <a:r>
              <a:rPr lang="ru-RU" altLang="ru-RU" sz="2400" b="1" dirty="0" smtClean="0">
                <a:solidFill>
                  <a:srgbClr val="FF0000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altLang="ru-RU" sz="2400" b="1" dirty="0" smtClean="0">
                <a:solidFill>
                  <a:srgbClr val="FF0000"/>
                </a:solidFill>
                <a:latin typeface="+mj-lt"/>
                <a:ea typeface="Times New Roman" pitchFamily="18" charset="0"/>
                <a:cs typeface="Times New Roman" pitchFamily="18" charset="0"/>
              </a:rPr>
            </a:br>
            <a:r>
              <a:rPr lang="ru-RU" altLang="ru-RU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altLang="ru-RU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itchFamily="18" charset="0"/>
                <a:cs typeface="Times New Roman" pitchFamily="18" charset="0"/>
              </a:rPr>
            </a:br>
            <a:r>
              <a:rPr lang="ru-RU" altLang="ru-RU" sz="24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Times New Roman" pitchFamily="18" charset="0"/>
                <a:cs typeface="Times New Roman" pitchFamily="18" charset="0"/>
              </a:rPr>
              <a:t>	</a:t>
            </a:r>
            <a:r>
              <a:rPr lang="ru-RU" sz="1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 06 ноября 2018г Общество включено в местный раздел Государственного Регистра субъектов естественных монополий по Карагандинской области, по регулируемым видам деятельности: </a:t>
            </a:r>
            <a:r>
              <a:rPr lang="ru-RU" sz="1800" b="0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электрической энергии</a:t>
            </a:r>
            <a:r>
              <a:rPr lang="ru-RU" sz="1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С </a:t>
            </a:r>
            <a:r>
              <a:rPr lang="ru-RU" sz="1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25.12.2018г, в соответствии с приказом Департамента Комитета по регулированию естественных монополий, защите конкуренции и прав потребителей, был утвержден тариф на услуги передачи электроэнергии в размере 0,73 тенге/</a:t>
            </a:r>
            <a:r>
              <a:rPr lang="ru-RU" sz="1800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кВтч</a:t>
            </a:r>
            <a:r>
              <a:rPr lang="ru-RU" sz="1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без НДС.</a:t>
            </a:r>
            <a:br>
              <a:rPr lang="ru-RU" sz="1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kk-KZ" sz="180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kk-KZ" sz="1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01.08.2020г </a:t>
            </a:r>
            <a:r>
              <a:rPr lang="ru-RU" sz="1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(сроком до 01.08.2021г ) был введен временный компенсирующий тариф на услуги передачи э/э – 0,24 тенге/</a:t>
            </a:r>
            <a:r>
              <a:rPr lang="ru-RU" sz="1800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кВтч</a:t>
            </a:r>
            <a:r>
              <a:rPr lang="ru-RU" sz="1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без НДС</a:t>
            </a:r>
            <a:r>
              <a:rPr lang="ru-RU" sz="180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80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данный момент тариф -0,73 тенге/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кВтч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760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76672"/>
            <a:ext cx="7776864" cy="1629470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 </a:t>
            </a:r>
            <a:r>
              <a:rPr lang="ru-RU" sz="24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основных финансово-экономических показателях деятельности </a:t>
            </a:r>
            <a:r>
              <a:rPr lang="ru-RU" sz="24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Общества за 1 полугодие 2022г</a:t>
            </a:r>
            <a:endParaRPr lang="en-US" sz="2400" b="1" dirty="0"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899592" y="3178569"/>
            <a:ext cx="316865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ru-RU" sz="1800" b="1" dirty="0" smtClean="0">
                <a:cs typeface="Times New Roman" pitchFamily="18" charset="0"/>
              </a:rPr>
              <a:t>ДОХОДЫ</a:t>
            </a:r>
            <a:endParaRPr lang="ru-RU" sz="1800" b="1" dirty="0">
              <a:cs typeface="Times New Roman" pitchFamily="18" charset="0"/>
            </a:endParaRPr>
          </a:p>
          <a:p>
            <a:pPr algn="ctr" eaLnBrk="1" hangingPunct="1">
              <a:spcBef>
                <a:spcPct val="50000"/>
              </a:spcBef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ru-RU" sz="1800" b="1" dirty="0" smtClean="0">
                <a:cs typeface="Times New Roman" pitchFamily="18" charset="0"/>
              </a:rPr>
              <a:t>113 380 </a:t>
            </a:r>
            <a:r>
              <a:rPr lang="ru-RU" sz="1800" b="1" dirty="0" err="1" smtClean="0">
                <a:cs typeface="Times New Roman" pitchFamily="18" charset="0"/>
              </a:rPr>
              <a:t>тыс.тенге</a:t>
            </a:r>
            <a:endParaRPr lang="ru-RU" sz="1800" b="1" dirty="0">
              <a:cs typeface="Times New Roman" pitchFamily="18" charset="0"/>
            </a:endParaRPr>
          </a:p>
        </p:txBody>
      </p:sp>
      <p:sp>
        <p:nvSpPr>
          <p:cNvPr id="6" name="Text Box 17"/>
          <p:cNvSpPr txBox="1">
            <a:spLocks noChangeArrowheads="1"/>
          </p:cNvSpPr>
          <p:nvPr/>
        </p:nvSpPr>
        <p:spPr bwMode="auto">
          <a:xfrm>
            <a:off x="5004048" y="3142565"/>
            <a:ext cx="2232546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ru-RU" sz="1800" b="1" dirty="0" smtClean="0">
                <a:cs typeface="Times New Roman" pitchFamily="18" charset="0"/>
              </a:rPr>
              <a:t>РАСХОДЫ</a:t>
            </a:r>
            <a:endParaRPr lang="ru-RU" sz="1800" b="1" dirty="0">
              <a:cs typeface="Times New Roman" pitchFamily="18" charset="0"/>
            </a:endParaRPr>
          </a:p>
          <a:p>
            <a:pPr algn="ctr" eaLnBrk="1" hangingPunct="1">
              <a:spcBef>
                <a:spcPct val="50000"/>
              </a:spcBef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ru-RU" sz="1800" b="1" dirty="0" smtClean="0">
                <a:cs typeface="Times New Roman" pitchFamily="18" charset="0"/>
              </a:rPr>
              <a:t>388 449 </a:t>
            </a:r>
            <a:r>
              <a:rPr lang="ru-RU" sz="1800" b="1" dirty="0" err="1" smtClean="0">
                <a:cs typeface="Times New Roman" pitchFamily="18" charset="0"/>
              </a:rPr>
              <a:t>тыс.тг</a:t>
            </a:r>
            <a:endParaRPr lang="ru-RU" sz="1800" b="1" dirty="0"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91580" y="4217024"/>
            <a:ext cx="7704856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финансово-хозяйственной деятельности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Операционная прибыль / </a:t>
            </a:r>
            <a:r>
              <a:rPr lang="ru-RU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убыток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 месяцев 2022года составил            </a:t>
            </a:r>
          </a:p>
          <a:p>
            <a:pPr algn="ctr">
              <a:lnSpc>
                <a:spcPct val="15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275 069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тыс.тенге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2771800" y="1916832"/>
            <a:ext cx="1224136" cy="1080120"/>
          </a:xfrm>
          <a:prstGeom prst="straightConnector1">
            <a:avLst/>
          </a:prstGeom>
          <a:ln w="571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4788024" y="1916832"/>
            <a:ext cx="1152128" cy="1008112"/>
          </a:xfrm>
          <a:prstGeom prst="straightConnector1">
            <a:avLst/>
          </a:prstGeom>
          <a:ln w="571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8658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692696"/>
            <a:ext cx="8064896" cy="5616624"/>
          </a:xfrm>
        </p:spPr>
        <p:txBody>
          <a:bodyPr>
            <a:normAutofit fontScale="90000"/>
          </a:bodyPr>
          <a:lstStyle/>
          <a:p>
            <a:pPr marL="0" lvl="0" indent="0" algn="l">
              <a:buNone/>
            </a:pPr>
            <a:r>
              <a:rPr lang="ru-RU" sz="200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4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</a:t>
            </a:r>
            <a:r>
              <a:rPr lang="ru-RU" sz="24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 исполнению/неисполнению статей </a:t>
            </a:r>
            <a:r>
              <a:rPr lang="ru-RU" sz="24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затрат </a:t>
            </a:r>
            <a:r>
              <a:rPr lang="ru-RU" sz="24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тарифной сметы по передаче ЭЭ за </a:t>
            </a:r>
            <a:r>
              <a:rPr lang="ru-RU" sz="24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 полугодие 2022г</a:t>
            </a:r>
            <a:r>
              <a:rPr lang="ru-RU" sz="24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i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Обоснование </a:t>
            </a:r>
            <a:r>
              <a:rPr lang="ru-RU" sz="2000" b="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неисполнения статей затрат тарифной сметы по передаче ЭЭ:</a:t>
            </a:r>
            <a:r>
              <a:rPr lang="ru-RU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</a:t>
            </a:r>
            <a:r>
              <a:rPr lang="ru-RU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объемов потребления электрической энергии на </a:t>
            </a:r>
            <a:r>
              <a:rPr lang="ru-RU" sz="20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79% </a:t>
            </a:r>
            <a:r>
              <a:rPr lang="ru-RU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(в сравнении от заложенных в тарифной смете) связано с консервацией завода ТОО "</a:t>
            </a:r>
            <a:r>
              <a:rPr lang="ru-RU" sz="2000" b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Tau-KenTemir</a:t>
            </a:r>
            <a:r>
              <a:rPr lang="ru-RU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" начиная с конца 2019 года по настоящее время</a:t>
            </a:r>
            <a:r>
              <a:rPr lang="ru-RU" sz="20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x-none" sz="2000" b="0" i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 </a:t>
            </a:r>
            <a:r>
              <a:rPr lang="x-none" sz="2000" b="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объемах предоставленных регулируемых услуг за </a:t>
            </a:r>
            <a:r>
              <a:rPr lang="ru-RU" sz="2000" b="0" i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отчетный период:</a:t>
            </a:r>
            <a:r>
              <a:rPr lang="ru-RU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 отчетный период </a:t>
            </a:r>
            <a:r>
              <a:rPr lang="ru-RU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объем оказанных услуг по передаче электрической энергии составляет </a:t>
            </a:r>
            <a:r>
              <a:rPr lang="ru-RU" sz="20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64 524,4 </a:t>
            </a:r>
            <a:r>
              <a:rPr lang="ru-RU" sz="2000" b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тыс.кВт</a:t>
            </a:r>
            <a:r>
              <a:rPr lang="ru-RU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*ч, утверждено в тарифной смете 312 </a:t>
            </a:r>
            <a:r>
              <a:rPr lang="ru-RU" sz="20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622тыс.кВт*ч</a:t>
            </a:r>
            <a:r>
              <a:rPr lang="ru-RU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Потребителями Общества являются промышленные предприятия области, в том числе предприятия, расположенные на территории СЭЗ.</a:t>
            </a:r>
            <a:br>
              <a:rPr lang="ru-RU" sz="20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69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484784"/>
            <a:ext cx="763284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 smtClean="0"/>
              <a:t>	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проводимой работе с потребителями регулируемых услуг:</a:t>
            </a:r>
            <a:b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Предприятие  выдает технические условия на проектирование новых объектов энергоснабжения, реконструкцию существующих, подключение новых мощностей потребителей к сетям Общества.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перспективах деятельности, в том числе возможных изменениях тарифов на регулируемые услуги:</a:t>
            </a:r>
            <a:b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Исполнение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статей затрат тарифной сметы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текущем 2022г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Исполнение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утвержденной инвестиционной программы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текущем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2022году.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Подача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заявки на тариф по услуге передачи э/э во втором полугодии 2022г.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532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980728"/>
            <a:ext cx="8208912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Разъяснения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качеству предоставления регулируемых услуг потребителям:</a:t>
            </a:r>
            <a:b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Общество обеспечивает обслуживание потребителей в соответствии с требованиями к качеству предоставляемых услуг по передаче электрической энергии с учетом тарифов, утвержденных уполномоченным органом, на равных условиях доступа к регулируемым услугам. Оказание услуг производится в соответствии с требованиями заключенных Сторонами договоров и принятых договорных взаимных обязательств. 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 платежей от потребителей за предоставляемые услуги предприятие производит через банки второго уровня.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Претензий и рекламаций на качество предоставляемых услуг со стороны потребителей Общества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отчетный период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поступало.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6484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1152125"/>
          </a:xfrm>
        </p:spPr>
        <p:txBody>
          <a:bodyPr>
            <a:normAutofit lnSpcReduction="10000"/>
          </a:bodyPr>
          <a:lstStyle/>
          <a:p>
            <a:pPr marL="45720" indent="0" algn="ctr">
              <a:buNone/>
            </a:pP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исполнении тарифной сметы  </a:t>
            </a:r>
            <a:b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  регулируемые услуги передачи электрической энергии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1 полугодие 2022 года</a:t>
            </a:r>
          </a:p>
          <a:p>
            <a:pPr marL="45720" indent="0" algn="ctr">
              <a:buNone/>
            </a:pPr>
            <a:endParaRPr lang="ru-RU" sz="2400" b="1" dirty="0">
              <a:solidFill>
                <a:srgbClr val="194FA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7880136"/>
              </p:ext>
            </p:extLst>
          </p:nvPr>
        </p:nvGraphicFramePr>
        <p:xfrm>
          <a:off x="609600" y="1628799"/>
          <a:ext cx="7778824" cy="4537463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531809"/>
                <a:gridCol w="965097"/>
                <a:gridCol w="817879"/>
                <a:gridCol w="725538"/>
                <a:gridCol w="656414"/>
                <a:gridCol w="3082087"/>
              </a:tblGrid>
              <a:tr h="115806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показателей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Предусмотрено в утвержденной тарифной смете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Фактически сложившиеся показатели тарифной сметы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Отклонение в процентах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Причины отклонения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b"/>
                </a:tc>
              </a:tr>
              <a:tr h="1923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b"/>
                </a:tc>
              </a:tr>
              <a:tr h="6617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Затраты на производство товаров и предоставление услуг, всего, в том числе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 тенге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186 432,90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27 615,90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</a:tr>
              <a:tr h="4167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Материальные затраты, всего, в том числе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15 674,50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11 384,26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</a:tr>
              <a:tr h="2083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Сырье и материалы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</a:tr>
              <a:tr h="2083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Покупные изделия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</a:tr>
              <a:tr h="4167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Горюче-смазочные материалы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</a:tr>
              <a:tr h="2083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Топливо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</a:tr>
              <a:tr h="10658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Энергия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15674,5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11 384,26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фактически сложившиеся показатели за отчетный период, показания  электроэнергия отнесены на электротехнический цех исходя из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энергозатрат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подстанций (ПС-1, ПС-2, ПС ИПМ) и распределительных устройств (РП-1,РП-2), находящихся на балансе, установленного оборудования и освещения.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1658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461710"/>
              </p:ext>
            </p:extLst>
          </p:nvPr>
        </p:nvGraphicFramePr>
        <p:xfrm>
          <a:off x="539552" y="620685"/>
          <a:ext cx="7704856" cy="589373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517243"/>
                <a:gridCol w="955921"/>
                <a:gridCol w="810102"/>
                <a:gridCol w="718639"/>
                <a:gridCol w="650173"/>
                <a:gridCol w="3052778"/>
              </a:tblGrid>
              <a:tr h="4765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оплату труда, всего, в том числе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21 134,50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13 699,83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</a:tr>
              <a:tr h="7147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Заработная плата производственного персонала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18920,8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12 910,25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фактически сложившиеся показатели за отчетный период, рассчитаны исходя из фактической численности, не превышающей утвержденной нормативной.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</a:tr>
              <a:tr h="4765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Социальный налог и социальные отчисления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2213,7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416,09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-81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фактически сложившиеся показатели за отчетный период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</a:tr>
              <a:tr h="2382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ОСМС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373,49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фактически сложившиеся показатели за отчетный период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</a:tr>
              <a:tr h="2382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Амортизация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141430,1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</a:tr>
              <a:tr h="2382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Ремонт, всего, в том числе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</a:tr>
              <a:tr h="2382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Текущий ремонт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</a:tr>
              <a:tr h="7022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Услуги сторонних организаций производственного характера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2353,4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452,43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</a:tr>
              <a:tr h="7330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аренда спецтехники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2353,4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452,43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-81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фактически сложившиеся показатели за отчетный период, рассчитаны исходя из заключенных договоров на 2022г.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</a:tr>
              <a:tr h="4765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затраты (расшифровать)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5840,4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2 079,38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</a:tr>
              <a:tr h="12279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техническое обслуживание АСКУЭ и SKADA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2095,6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612,23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-71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фактически сложившиеся показатели за отчетный период, рассчитаны исходя из заключенных договоров на 2022г, по результатам проведенного ЗЦП на портале ГЗ.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14" marR="50114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5594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3654158"/>
              </p:ext>
            </p:extLst>
          </p:nvPr>
        </p:nvGraphicFramePr>
        <p:xfrm>
          <a:off x="609600" y="620688"/>
          <a:ext cx="7562800" cy="590465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489270"/>
                <a:gridCol w="938296"/>
                <a:gridCol w="795166"/>
                <a:gridCol w="705389"/>
                <a:gridCol w="638184"/>
                <a:gridCol w="2996495"/>
              </a:tblGrid>
              <a:tr h="31257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Охрана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3744,8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1 467,15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-61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фактически сложившиеся показатели за отчетный период, охраной объектов занято 3 вахтера из 6 чел, т.е. 50% . Количество объектов 10:    (232101000009)Модульное здание (Здание ЗРУ-6кВ совмещенное с ОПУ) 276,3 кв.м (232101000010)Здание реакторной -74,5кв.м  (232101000014)Здание диспечерского пункта подстанции ИПМ 248,6 кв.  (233001000016)Насосная пожаротушения - 45,5 кв.м  (232101000015)Здание насосной ПС-1- 33,9 кв.м  (233001000084)Подстанция ПС-1 188,5кв.м  (232101000017)Здание насосной ПС-2 - 33,9 кв м (232101000024)Подстанция ПС-2- 188,5 кв.м   (232101000016)Распределительный пункт РП-1 - 109,6 кв.м  (232101000018)Распределительный пункт РП-2 -109,6 кв.м   Неисполнение статьи затрат в рамках недополучения дохода, в связи с уменьшением объема услуг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</a:tr>
              <a:tr h="4631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периода всего, в том числе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41452,7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22 927,59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</a:tr>
              <a:tr h="9262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Общие и административные расходы, всего: в том числе: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3835,1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933,21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</a:tr>
              <a:tr h="6947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Заработная плата административного персонала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</a:tr>
              <a:tr h="4631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Социальный налог и социальные отчисления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</a:tr>
              <a:tr h="2315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ОСМС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381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1288189"/>
              </p:ext>
            </p:extLst>
          </p:nvPr>
        </p:nvGraphicFramePr>
        <p:xfrm>
          <a:off x="609600" y="692697"/>
          <a:ext cx="7418783" cy="537992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778927"/>
                <a:gridCol w="494457"/>
                <a:gridCol w="565094"/>
                <a:gridCol w="565094"/>
                <a:gridCol w="494457"/>
                <a:gridCol w="4520754"/>
              </a:tblGrid>
              <a:tr h="37444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1848,6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фактических затрат по статье нет, в связи с тем, что согласно статьи 51 «Налогообложение участников и управляющих компаний специальных экономических зон, управляющих компаний индустриальных зон» Закона РК от 3 апреля 2019 года № 242-VІ ЗРК «О специальных экономических и индустриальных зонах»:   Участники и управляющие компании специальных экономических зон, управляющие компании индустриальных зон применяют налоговые льготы в соответствии с налоговым законодательством Республики Казахстан. И на основании статьи 709 «Налогообложение организаций и индивидуальных предпринимателей, осуществляющих деятельность на территории специальной экономической зоны, и управляющих компаний специальных экономических и индустриальных зон» Кодекса Республики Казахстан от 25 декабря 2017 года № 120-VI ЗРК. «О налогах и других обязательных платежах в бюджет (Налоговый кодекс)»: 1. Организация или ИП, осуществляющие деятельность на территории СЭЗ, при определении суммы земельного налога, налога на имущество и платы за пользование земельными участками, подлежащей уплате в бюджет, по объектам налогообложения (объектам обложения), расположенным на территории СЭЗ и используемым при осуществлении приоритетных видов деятельности, уменьшают суммы исчисленного налога и (или) платы на 100 процентов. В целях настоящей главы уменьшение, предусмотренное частью первой настоящего пункта, является преференцией по налогам и плате.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</a:tr>
              <a:tr h="7855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 и ТБ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1147,6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-100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фактически сложившиеся показатели за отчетный период, процесс закупа спец одежды находится на стадии объявленного закупа на портале государственных закупок, планируется в 3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завершить процесс; часть спец одежды (без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спец.защиты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), договор находится на стадии подписания (ГЗ)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</a:tr>
              <a:tr h="3927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услуги коммунальные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66,28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-39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фактически сложившиеся показатели за отчетный период, рассчитаны исходя из заключенных договоров на 2022г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</a:tr>
              <a:tr h="3927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услуги связи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10,18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-66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фактически сложившиеся показатели за отчетный период, рассчитаны исходя из заключенных договоров на 2022г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09" marR="46509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3793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1949477"/>
              </p:ext>
            </p:extLst>
          </p:nvPr>
        </p:nvGraphicFramePr>
        <p:xfrm>
          <a:off x="755576" y="404664"/>
          <a:ext cx="7448288" cy="613114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466720"/>
                <a:gridCol w="924088"/>
                <a:gridCol w="783126"/>
                <a:gridCol w="694709"/>
                <a:gridCol w="628522"/>
                <a:gridCol w="2951123"/>
              </a:tblGrid>
              <a:tr h="16948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услуги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аудиорские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588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801,07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Согласно подпункта 6 пункта 1 статьи 36 Закона Республики Казахстан от 13 мая 2003 года № 415 "Об акционерных обществах " к исключительной компетенции общего собрания акционеров (в нашем случае –единственный акционер) относится вопрос определения аудиторской организации, осуществляющей аудит общества; подпункта 11 пункта 2 статьи 53 к исключительной компетенции Совета директоров относится вопрос определения размера оплаты услуг аудиторской организации за аудит финансовой отчетности. Договор на аудит был заключен посредством государственных закупок.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</a:tr>
              <a:tr h="6229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услуги банка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7,81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-82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фактически сложившиеся показатели за отчетный период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</a:tr>
              <a:tr h="3081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услуги 1С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49,8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-100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фактически сложившиеся показатели за отчетный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период,затраты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запланированы на 2 полугодие 2022г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</a:tr>
              <a:tr h="6296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страхование ГПО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41,69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фактически сложившиеся показатели за отчетный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период,сумма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взята с применением коэффициента базы распределения в размере 46,53 % и получена исходя из цен, установленных договором между Обществом и Страхователем в 2021г 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</a:tr>
              <a:tr h="3081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услуги почты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6,19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фактически сложившиеся показатели за отчетный период, рассчитаны исходя из заключенных договоров на 2022г.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</a:tr>
              <a:tr h="3483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выплату вознаграждений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</a:tr>
              <a:tr h="3483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затрат на предоставление услуг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227 885,60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50 543,49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-78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</a:tr>
              <a:tr h="1741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 (РБА*СП)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</a:tr>
              <a:tr h="4019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Регулируемая база задействованных активов (РБА).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</a:tr>
              <a:tr h="1741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доходов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227 885,60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42 527,62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-81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</a:tr>
              <a:tr h="34833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предоставляемых услуг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тыс.кВт*ч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312 622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64 524,40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-79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776" marR="43776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24137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2632271"/>
              </p:ext>
            </p:extLst>
          </p:nvPr>
        </p:nvGraphicFramePr>
        <p:xfrm>
          <a:off x="609600" y="1124743"/>
          <a:ext cx="7634809" cy="269355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466962"/>
                <a:gridCol w="693883"/>
                <a:gridCol w="1002275"/>
                <a:gridCol w="1079373"/>
                <a:gridCol w="1387765"/>
                <a:gridCol w="2004551"/>
              </a:tblGrid>
              <a:tr h="504057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Нормативные технические потери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453" marR="3545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453" marR="35453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453" marR="35453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453" marR="35453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453" marR="3545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453" marR="35453" marT="0" marB="0" anchor="ctr"/>
                </a:tc>
              </a:tr>
              <a:tr h="3995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тыс.тг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453" marR="35453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37617,6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453" marR="35453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21 994,38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453" marR="35453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453" marR="3545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453" marR="35453" marT="0" marB="0" anchor="ctr"/>
                </a:tc>
              </a:tr>
              <a:tr h="5121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тыс.кВт*ч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453" marR="35453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3688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453" marR="35453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1 629,21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453" marR="35453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453" marR="3545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453" marR="35453" marT="0" marB="0" anchor="ctr"/>
                </a:tc>
              </a:tr>
              <a:tr h="12778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Тариф (без налога на добавленную стоимость)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453" marR="3545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Тенге/на единицу предоставляемых услуг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453" marR="35453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0,73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453" marR="35453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453" marR="35453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453" marR="35453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453" marR="35453" marT="0" marB="0" anchor="ctr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09599" y="4077072"/>
            <a:ext cx="7634809" cy="1704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 smtClean="0"/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фактически сложившихся показателях тарифной сметы согласно Правил формирования тарифов так же были учтены затраты, которые отнесены в соответствии с требованиями действующих норм, ценами и заключенными договорами. </a:t>
            </a:r>
          </a:p>
        </p:txBody>
      </p:sp>
    </p:spTree>
    <p:extLst>
      <p:ext uri="{BB962C8B-B14F-4D97-AF65-F5344CB8AC3E}">
        <p14:creationId xmlns:p14="http://schemas.microsoft.com/office/powerpoint/2010/main" val="14063186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95536" y="189220"/>
            <a:ext cx="8208912" cy="83099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016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016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016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016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016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016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016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016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0161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1613" algn="l"/>
              </a:tabLst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Затраты на функционирование </a:t>
            </a:r>
            <a:r>
              <a:rPr kumimoji="0" lang="ru-RU" altLang="ru-RU" sz="2400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электроцеха</a:t>
            </a: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которые не вошли в тарифную смету.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</a:endParaRP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8217279"/>
              </p:ext>
            </p:extLst>
          </p:nvPr>
        </p:nvGraphicFramePr>
        <p:xfrm>
          <a:off x="609600" y="1196751"/>
          <a:ext cx="7850831" cy="5328594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538721"/>
                <a:gridCol w="1579590"/>
                <a:gridCol w="949117"/>
                <a:gridCol w="4783403"/>
              </a:tblGrid>
              <a:tr h="320923">
                <a:tc>
                  <a:txBody>
                    <a:bodyPr/>
                    <a:lstStyle/>
                    <a:p>
                      <a:pPr algn="ctr" fontAlgn="base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000" spc="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№п/п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003" marR="47003" marT="0" marB="0"/>
                </a:tc>
                <a:tc>
                  <a:txBody>
                    <a:bodyPr/>
                    <a:lstStyle/>
                    <a:p>
                      <a:pPr algn="ctr" fontAlgn="base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000" spc="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003" marR="47003" marT="0" marB="0"/>
                </a:tc>
                <a:tc>
                  <a:txBody>
                    <a:bodyPr/>
                    <a:lstStyle/>
                    <a:p>
                      <a:pPr algn="ctr" fontAlgn="base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000" spc="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, тыс. тенге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003" marR="47003" marT="0" marB="0"/>
                </a:tc>
                <a:tc>
                  <a:txBody>
                    <a:bodyPr/>
                    <a:lstStyle/>
                    <a:p>
                      <a:pPr algn="ctr" fontAlgn="base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000" spc="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Примечание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003" marR="47003" marT="0" marB="0"/>
                </a:tc>
              </a:tr>
              <a:tr h="481385">
                <a:tc>
                  <a:txBody>
                    <a:bodyPr/>
                    <a:lstStyle/>
                    <a:p>
                      <a:pPr fontAlgn="base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000" spc="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003" marR="47003" marT="0" marB="0"/>
                </a:tc>
                <a:tc>
                  <a:txBody>
                    <a:bodyPr/>
                    <a:lstStyle/>
                    <a:p>
                      <a:pPr fontAlgn="base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000" spc="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ГСМ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003" marR="47003" marT="0" marB="0"/>
                </a:tc>
                <a:tc>
                  <a:txBody>
                    <a:bodyPr/>
                    <a:lstStyle/>
                    <a:p>
                      <a:pPr algn="ctr" fontAlgn="base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spc="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ru-RU" sz="1000" spc="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000" spc="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003" marR="47003" marT="0" marB="0"/>
                </a:tc>
                <a:tc>
                  <a:txBody>
                    <a:bodyPr/>
                    <a:lstStyle/>
                    <a:p>
                      <a:pPr algn="just" fontAlgn="base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000" spc="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ГСМ было использовано производством в весенний период, при о</a:t>
                      </a: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ткачке талой воды бензомотопомпой с территории ПС «ИПМ» и при осушении кабельных каналов ОРУ-35кВ и 6кВ, колодцев ПГ.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003" marR="47003" marT="0" marB="0"/>
                </a:tc>
              </a:tr>
              <a:tr h="2279824">
                <a:tc>
                  <a:txBody>
                    <a:bodyPr/>
                    <a:lstStyle/>
                    <a:p>
                      <a:pPr fontAlgn="base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000" spc="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003" marR="47003" marT="0" marB="0"/>
                </a:tc>
                <a:tc>
                  <a:txBody>
                    <a:bodyPr/>
                    <a:lstStyle/>
                    <a:p>
                      <a:pPr fontAlgn="base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000" spc="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Подготовка к осенне-зимнему периоду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003" marR="47003" marT="0" marB="0"/>
                </a:tc>
                <a:tc>
                  <a:txBody>
                    <a:bodyPr/>
                    <a:lstStyle/>
                    <a:p>
                      <a:pPr algn="ctr" fontAlgn="base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000" spc="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513,0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003" marR="47003" marT="0" marB="0"/>
                </a:tc>
                <a:tc>
                  <a:txBody>
                    <a:bodyPr/>
                    <a:lstStyle/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основании  подпункта 69) статьи 5 Закона Республики Казахстан от 9 июля 2004 года «Об электроэнергетике»      энергопроизводящие, энергопередающие организации должны иметь  паспорта готовности к работе в осенне-зимний период.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 fontAlgn="base"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энергетической экспертизы энергообъектов АО 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«УК СЭЗ «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Сарыарка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для подготовки работы в ОЗП (осенне-зимний период) 2022-2023 гг., с выдачей заключения экспертной организации, осуществляющей энергетическую экспертизу, о техническом состоянии основного и вспомогательного оборудования, зданий и сооружений станций, электрических и тепловых сетей, а также готовности организации к обеспечению отпуска тепловой и электрической энергии потребителям в ОЗП.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Объектами подготовки к работе в осенне-зимний период являются   </a:t>
                      </a:r>
                      <a:r>
                        <a:rPr lang="kk-KZ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следующие 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производственные и вспомогательные объекты и оборудование</a:t>
                      </a:r>
                      <a:r>
                        <a:rPr lang="kk-KZ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1295" algn="l"/>
                        </a:tabLs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 «ИПМ» 220/35/6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 ПС-1 220/10/10 кВ;ПС-2 220/10/10 кВ;РП-1 10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 РП-2 10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 КТП 10/0,4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003" marR="47003" marT="0" marB="0"/>
                </a:tc>
              </a:tr>
              <a:tr h="1444154">
                <a:tc>
                  <a:txBody>
                    <a:bodyPr/>
                    <a:lstStyle/>
                    <a:p>
                      <a:pPr fontAlgn="base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000" spc="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003" marR="47003" marT="0" marB="0"/>
                </a:tc>
                <a:tc>
                  <a:txBody>
                    <a:bodyPr/>
                    <a:lstStyle/>
                    <a:p>
                      <a:pPr fontAlgn="base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000" spc="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Эксплуатационное обслуживание оборудования ячеек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003" marR="47003" marT="0" marB="0"/>
                </a:tc>
                <a:tc>
                  <a:txBody>
                    <a:bodyPr/>
                    <a:lstStyle/>
                    <a:p>
                      <a:pPr algn="ctr" fontAlgn="base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000" spc="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1801,8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003" marR="47003" marT="0" marB="0"/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000" spc="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Пункт 22 Правил технической эксплуатации электрических станций и сетей, утвержденный Приказом Министра энергетики Республики Казахстан от 30 марта 2015 года № 247:"На каждом </a:t>
                      </a:r>
                      <a:r>
                        <a:rPr lang="ru-RU" sz="1000" spc="1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энергообъекте</a:t>
                      </a:r>
                      <a:r>
                        <a:rPr lang="ru-RU" sz="1000" spc="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организуются техническое обслуживание, плановые ремонт и модернизация оборудования, зданий, сооружений и коммуникаций энергоустановок".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000" spc="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Данный вид затрат связан с эксплуатационным обслуживанием оборудования   АО "УК </a:t>
                      </a:r>
                      <a:r>
                        <a:rPr lang="ru-RU" sz="1000" spc="1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СЭЗ"Сарыарка</a:t>
                      </a:r>
                      <a:r>
                        <a:rPr lang="ru-RU" sz="1000" spc="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"(ячейки 220 </a:t>
                      </a:r>
                      <a:r>
                        <a:rPr lang="ru-RU" sz="1000" spc="1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</a:t>
                      </a:r>
                      <a:r>
                        <a:rPr lang="ru-RU" sz="1000" spc="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Л-2018, Л- 2028), расположенного на ПС 500 </a:t>
                      </a:r>
                      <a:r>
                        <a:rPr lang="ru-RU" sz="1000" spc="1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</a:t>
                      </a:r>
                      <a:r>
                        <a:rPr lang="ru-RU" sz="1000" spc="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"Нура", принадлежащей АО "Казахстанская компания по управлению электрическими сетями "KEGOC"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003" marR="47003" marT="0" marB="0"/>
                </a:tc>
              </a:tr>
              <a:tr h="641846">
                <a:tc>
                  <a:txBody>
                    <a:bodyPr/>
                    <a:lstStyle/>
                    <a:p>
                      <a:pPr fontAlgn="base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000" spc="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003" marR="47003" marT="0" marB="0"/>
                </a:tc>
                <a:tc>
                  <a:txBody>
                    <a:bodyPr/>
                    <a:lstStyle/>
                    <a:p>
                      <a:pPr fontAlgn="base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Списание ТМЗ (хозяйственные товары, моющие и чистящие средства, канцтовары)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003" marR="47003" marT="0" marB="0"/>
                </a:tc>
                <a:tc>
                  <a:txBody>
                    <a:bodyPr/>
                    <a:lstStyle/>
                    <a:p>
                      <a:pPr algn="ctr" fontAlgn="base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000" spc="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003" marR="47003" marT="0" marB="0"/>
                </a:tc>
                <a:tc>
                  <a:txBody>
                    <a:bodyPr/>
                    <a:lstStyle/>
                    <a:p>
                      <a:pPr fontAlgn="base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000" spc="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Фактические расходы на содержание </a:t>
                      </a:r>
                      <a:r>
                        <a:rPr lang="ru-RU" sz="1000" spc="1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электроцеха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003" marR="47003" marT="0" marB="0"/>
                </a:tc>
              </a:tr>
              <a:tr h="160462">
                <a:tc>
                  <a:txBody>
                    <a:bodyPr/>
                    <a:lstStyle/>
                    <a:p>
                      <a:pPr fontAlgn="base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000" spc="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003" marR="4700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003" marR="47003" marT="0" marB="0" anchor="b"/>
                </a:tc>
                <a:tc>
                  <a:txBody>
                    <a:bodyPr/>
                    <a:lstStyle/>
                    <a:p>
                      <a:pPr algn="ctr" fontAlgn="base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000" b="1" spc="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2 330,1</a:t>
                      </a:r>
                      <a:endParaRPr lang="ru-RU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003" marR="47003" marT="0" marB="0" anchor="ctr"/>
                </a:tc>
                <a:tc>
                  <a:txBody>
                    <a:bodyPr/>
                    <a:lstStyle/>
                    <a:p>
                      <a:pPr fontAlgn="base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000" spc="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003" marR="47003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80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31289" y="548680"/>
            <a:ext cx="6512511" cy="864096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sz="24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по исполнению инвестиционной программы за </a:t>
            </a:r>
            <a:r>
              <a:rPr lang="ru-RU" sz="24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 полугодие 2022г.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9411049"/>
              </p:ext>
            </p:extLst>
          </p:nvPr>
        </p:nvGraphicFramePr>
        <p:xfrm>
          <a:off x="683568" y="1988841"/>
          <a:ext cx="7977393" cy="4057053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84273"/>
                <a:gridCol w="1767658"/>
                <a:gridCol w="2228786"/>
                <a:gridCol w="1075966"/>
                <a:gridCol w="537983"/>
                <a:gridCol w="537983"/>
                <a:gridCol w="740159"/>
                <a:gridCol w="360040"/>
                <a:gridCol w="344545"/>
              </a:tblGrid>
              <a:tr h="802389">
                <a:tc rowSpan="3"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5" marR="5015" marT="5015" marB="5015" anchor="ctr"/>
                </a:tc>
                <a:tc gridSpan="6">
                  <a:txBody>
                    <a:bodyPr/>
                    <a:lstStyle/>
                    <a:p>
                      <a:pPr marL="12700" algn="ctr">
                        <a:spcAft>
                          <a:spcPts val="1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Информация о плановых и фактических объемах предоставления регулируемых услуг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5" marR="5015" marT="5015" marB="501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Отчет о прибылях и убытках*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5" marR="5015" marT="5015" marB="501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84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регулируемых услуг (товаров, работ) и обслуживаемая территория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5" marR="5015" marT="5015" marB="5015" anchor="ctr"/>
                </a:tc>
                <a:tc rowSpan="2">
                  <a:txBody>
                    <a:bodyPr/>
                    <a:lstStyle/>
                    <a:p>
                      <a:pPr marL="12700" algn="ctr">
                        <a:spcAft>
                          <a:spcPts val="1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мероприятий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5" marR="5015" marT="5015" marB="5015" anchor="ctr"/>
                </a:tc>
                <a:tc rowSpan="2"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5" marR="5015" marT="5015" marB="5015" anchor="ctr"/>
                </a:tc>
                <a:tc gridSpan="2"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 натуральных показателях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5" marR="5015" marT="5015" marB="501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 предоставления услуги в рамках инвестиционной программы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5" marR="5015" marT="5015" marB="5015" anchor="ctr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09" marR="3610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5633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5" marR="5015" marT="5015" marB="5015" anchor="ctr"/>
                </a:tc>
                <a:tc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5" marR="5015" marT="5015" marB="5015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201108">
                <a:tc>
                  <a:txBody>
                    <a:bodyPr/>
                    <a:lstStyle/>
                    <a:p>
                      <a:pPr marL="12700" algn="ctr"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5" marR="5015" marT="5015" marB="5015" anchor="ctr"/>
                </a:tc>
                <a:tc>
                  <a:txBody>
                    <a:bodyPr/>
                    <a:lstStyle/>
                    <a:p>
                      <a:pPr marL="12700" algn="ctr"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5" marR="5015" marT="5015" marB="5015" anchor="ctr"/>
                </a:tc>
                <a:tc>
                  <a:txBody>
                    <a:bodyPr/>
                    <a:lstStyle/>
                    <a:p>
                      <a:pPr marL="12700" algn="ctr"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5" marR="5015" marT="5015" marB="5015" anchor="ctr"/>
                </a:tc>
                <a:tc>
                  <a:txBody>
                    <a:bodyPr/>
                    <a:lstStyle/>
                    <a:p>
                      <a:pPr marL="12700" algn="ctr">
                        <a:spcAft>
                          <a:spcPts val="1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5" marR="5015" marT="5015" marB="5015" anchor="ctr"/>
                </a:tc>
                <a:tc>
                  <a:txBody>
                    <a:bodyPr/>
                    <a:lstStyle/>
                    <a:p>
                      <a:pPr marL="12700" algn="ctr"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5" marR="5015" marT="5015" marB="5015" anchor="ctr"/>
                </a:tc>
                <a:tc>
                  <a:txBody>
                    <a:bodyPr/>
                    <a:lstStyle/>
                    <a:p>
                      <a:pPr marL="12700" algn="ctr"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5" marR="5015" marT="5015" marB="5015" anchor="ctr"/>
                </a:tc>
                <a:tc>
                  <a:txBody>
                    <a:bodyPr/>
                    <a:lstStyle/>
                    <a:p>
                      <a:pPr marL="12700" algn="ctr"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5" marR="5015" marT="5015" marB="5015" anchor="ctr"/>
                </a:tc>
                <a:tc>
                  <a:txBody>
                    <a:bodyPr/>
                    <a:lstStyle/>
                    <a:p>
                      <a:pPr marL="12700" algn="ctr"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5" marR="5015" marT="5015" marB="501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95586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b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5" marR="5015" marT="5015" marB="5015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Передача электрической энергии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территория </a:t>
                      </a:r>
                      <a:b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специальной экономической зоны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5" marR="5015" marT="5015" marB="5015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Работы по замене светильников 1000Вт на светодиодные светильники 200Вт (23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по территории подстанций ПС -220/35/6кВт "ИПМ", ПС-1 - 220/10/10кВт, ПС-2 -220/10/10кВт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5" marR="5015" marT="5015" marB="501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 </a:t>
                      </a:r>
                      <a:b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5" marR="5015" marT="5015" marB="501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5" marR="5015" marT="5015" marB="501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5" marR="5015" marT="5015" marB="501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09" marR="36109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5" marR="5015" marT="5015" marB="501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95586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5" marR="5015" marT="5015" marB="5015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Передача электрической энергии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территория </a:t>
                      </a:r>
                      <a:b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специальной экономической зоны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5" marR="5015" marT="5015" marB="5015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Замена ламп накаливания и люминесцентных ламп на светодиодные лампы в помещениях зданий и сооружений (323шт)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5" marR="5015" marT="5015" marB="501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5" marR="5015" marT="5015" marB="501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5" marR="5015" marT="5015" marB="501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5" marR="5015" marT="5015" marB="501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09" marR="36109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015" marR="5015" marT="5015" marB="5015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 </a:t>
                      </a:r>
                      <a:endParaRPr lang="ru-RU" sz="5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83568" y="1404193"/>
            <a:ext cx="7488832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r>
              <a:rPr kumimoji="0" lang="ru-RU" altLang="ru-RU" sz="10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  </a:t>
            </a:r>
            <a:r>
              <a:rPr kumimoji="0" lang="ru-RU" altLang="ru-RU" sz="11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форма 21</a:t>
            </a:r>
            <a:endParaRPr kumimoji="0" lang="ru-RU" altLang="ru-RU" sz="1100" b="1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Отчет об исполнении инвестиционной программы АО «УК СЭЗ «</a:t>
            </a:r>
            <a:r>
              <a:rPr kumimoji="0" lang="ru-RU" altLang="ru-RU" sz="11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Сарыарка</a:t>
            </a:r>
            <a:r>
              <a:rPr kumimoji="0" lang="ru-RU" altLang="ru-RU" sz="11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за 1 полугодие 2022 года </a:t>
            </a:r>
            <a:endParaRPr kumimoji="0" lang="ru-RU" alt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33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7433822"/>
              </p:ext>
            </p:extLst>
          </p:nvPr>
        </p:nvGraphicFramePr>
        <p:xfrm>
          <a:off x="676854" y="595280"/>
          <a:ext cx="7639563" cy="1998897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677357"/>
                <a:gridCol w="283745"/>
                <a:gridCol w="514945"/>
                <a:gridCol w="2536030"/>
                <a:gridCol w="677357"/>
                <a:gridCol w="880373"/>
                <a:gridCol w="1016035"/>
                <a:gridCol w="1016035"/>
                <a:gridCol w="37686"/>
              </a:tblGrid>
              <a:tr h="478610">
                <a:tc gridSpan="4">
                  <a:txBody>
                    <a:bodyPr/>
                    <a:lstStyle/>
                    <a:p>
                      <a:pPr marL="12700" algn="ctr">
                        <a:spcAft>
                          <a:spcPts val="1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инвестиционной программы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5963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12700" algn="ctr"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Информация о фактических условиях и размерах финансирования инвестиционной программы, тысяч тенге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5963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3381">
                <a:tc rowSpan="2">
                  <a:txBody>
                    <a:bodyPr/>
                    <a:lstStyle/>
                    <a:p>
                      <a:pPr marL="12700" algn="ctr">
                        <a:spcAft>
                          <a:spcPts val="100"/>
                        </a:spcAft>
                      </a:pPr>
                      <a:r>
                        <a:rPr lang="ru-RU" sz="600">
                          <a:effectLst/>
                        </a:rPr>
                        <a:t>План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63" marR="5963" marT="5963" marB="5963" anchor="ctr"/>
                </a:tc>
                <a:tc rowSpan="2">
                  <a:txBody>
                    <a:bodyPr/>
                    <a:lstStyle/>
                    <a:p>
                      <a:pPr marL="12700" algn="ctr">
                        <a:spcAft>
                          <a:spcPts val="100"/>
                        </a:spcAft>
                      </a:pPr>
                      <a:r>
                        <a:rPr lang="ru-RU" sz="600">
                          <a:effectLst/>
                        </a:rPr>
                        <a:t>Факт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63" marR="5963" marT="5963" marB="5963" anchor="ctr"/>
                </a:tc>
                <a:tc rowSpan="2">
                  <a:txBody>
                    <a:bodyPr/>
                    <a:lstStyle/>
                    <a:p>
                      <a:pPr indent="335915" algn="ctr"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Отклонение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5963" anchor="ctr"/>
                </a:tc>
                <a:tc rowSpan="2">
                  <a:txBody>
                    <a:bodyPr/>
                    <a:lstStyle/>
                    <a:p>
                      <a:pPr marL="12700" algn="ctr">
                        <a:spcAft>
                          <a:spcPts val="1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Причины отклонения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5963" anchor="ctr"/>
                </a:tc>
                <a:tc gridSpan="2">
                  <a:txBody>
                    <a:bodyPr/>
                    <a:lstStyle/>
                    <a:p>
                      <a:pPr marL="12700" algn="ctr">
                        <a:spcAft>
                          <a:spcPts val="1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Собственные средства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5963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ctr">
                        <a:spcAft>
                          <a:spcPts val="1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Заемные средства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5963" anchor="ctr"/>
                </a:tc>
                <a:tc>
                  <a:txBody>
                    <a:bodyPr/>
                    <a:lstStyle/>
                    <a:p>
                      <a:pPr marL="12700" algn="ctr"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средства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5963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3800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ctr"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Амортизация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5963" anchor="ctr"/>
                </a:tc>
                <a:tc>
                  <a:txBody>
                    <a:bodyPr/>
                    <a:lstStyle/>
                    <a:p>
                      <a:pPr marL="12700" algn="ctr"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Прибыль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5963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35" marR="42935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935" marR="4293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253381">
                <a:tc>
                  <a:txBody>
                    <a:bodyPr/>
                    <a:lstStyle/>
                    <a:p>
                      <a:pPr marL="12700" algn="ctr">
                        <a:spcAft>
                          <a:spcPts val="100"/>
                        </a:spcAft>
                      </a:pPr>
                      <a:r>
                        <a:rPr lang="ru-RU" sz="600">
                          <a:effectLst/>
                        </a:rPr>
                        <a:t>9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63" marR="5963" marT="5963" marB="5963" anchor="ctr"/>
                </a:tc>
                <a:tc>
                  <a:txBody>
                    <a:bodyPr/>
                    <a:lstStyle/>
                    <a:p>
                      <a:pPr marL="12700" algn="ctr">
                        <a:spcAft>
                          <a:spcPts val="100"/>
                        </a:spcAft>
                      </a:pPr>
                      <a:r>
                        <a:rPr lang="ru-RU" sz="600">
                          <a:effectLst/>
                        </a:rPr>
                        <a:t>10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63" marR="5963" marT="5963" marB="5963" anchor="ctr"/>
                </a:tc>
                <a:tc>
                  <a:txBody>
                    <a:bodyPr/>
                    <a:lstStyle/>
                    <a:p>
                      <a:pPr marL="12700" algn="ctr"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5963" anchor="ctr"/>
                </a:tc>
                <a:tc>
                  <a:txBody>
                    <a:bodyPr/>
                    <a:lstStyle/>
                    <a:p>
                      <a:pPr marL="12700" algn="ctr"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5963" anchor="ctr"/>
                </a:tc>
                <a:tc>
                  <a:txBody>
                    <a:bodyPr/>
                    <a:lstStyle/>
                    <a:p>
                      <a:pPr marL="12700" algn="ctr"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5963" anchor="ctr"/>
                </a:tc>
                <a:tc>
                  <a:txBody>
                    <a:bodyPr/>
                    <a:lstStyle/>
                    <a:p>
                      <a:pPr marL="12700" algn="ctr"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5963" anchor="ctr"/>
                </a:tc>
                <a:tc>
                  <a:txBody>
                    <a:bodyPr/>
                    <a:lstStyle/>
                    <a:p>
                      <a:pPr marL="12700" algn="ctr"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5963" anchor="ctr"/>
                </a:tc>
                <a:tc>
                  <a:txBody>
                    <a:bodyPr/>
                    <a:lstStyle/>
                    <a:p>
                      <a:pPr marL="12700" algn="ctr">
                        <a:spcAft>
                          <a:spcPts val="1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5963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2533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902,5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63" marR="5963" marT="5963" marB="5963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0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63" marR="5963" marT="5963" marB="5963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- 902,5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5963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Работы запланированы на 2- полугодие 2022г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5963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902,5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5963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5963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5963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5963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2533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342,5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63" marR="5963" marT="5963" marB="5963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0</a:t>
                      </a:r>
                      <a:endParaRPr lang="ru-RU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63" marR="5963" marT="5963" marB="5963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- 342,5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5963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Мероприятие запланировано на 2 полугодие 2022г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5963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342,5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5963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5963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5963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63" marR="5963" marT="5963" marB="5963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 dirty="0">
                          <a:effectLst/>
                        </a:rPr>
                        <a:t> 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51520" y="261825"/>
            <a:ext cx="2088232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336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3365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kumimoji="0" lang="ru-RU" altLang="ru-RU" sz="10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родолжение таблицы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10800000" flipV="1">
            <a:off x="683568" y="2681411"/>
            <a:ext cx="230425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/>
              <a:t>продолжение таблицы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9617497"/>
              </p:ext>
            </p:extLst>
          </p:nvPr>
        </p:nvGraphicFramePr>
        <p:xfrm>
          <a:off x="683567" y="3014867"/>
          <a:ext cx="7632850" cy="322244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28279"/>
                <a:gridCol w="437825"/>
                <a:gridCol w="427273"/>
                <a:gridCol w="446791"/>
                <a:gridCol w="525388"/>
                <a:gridCol w="581302"/>
                <a:gridCol w="523279"/>
                <a:gridCol w="448374"/>
                <a:gridCol w="3066348"/>
                <a:gridCol w="747991"/>
              </a:tblGrid>
              <a:tr h="519918">
                <a:tc gridSpan="8"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Информация о сопоставлении фактических показателей исполнения инвестиционной программы с показателями, утвержденными в инвестиционной программе**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91" marR="6591" marT="6591" marB="6591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Разъяснение причин отклонения достигнутых фактических показателей от показателей в утвержденной инвестиционной программе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91" marR="6591" marT="6591" marB="6591" anchor="ctr"/>
                </a:tc>
                <a:tc rowSpan="3"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повышения качества и надежности предоставляемых регулируемых услуг и эффективности деятельности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91" marR="6591" marT="6591" marB="6591" anchor="ctr"/>
                </a:tc>
              </a:tr>
              <a:tr h="1296651">
                <a:tc gridSpan="2"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Снижение расхода сырья, материалов, топлива и энергии в натуральном выражении в зависимости от утвержденной инвестиционной программы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91" marR="6591" marT="6591" marB="6591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Снижение износа (физического) основных фондов (активов), %, по годам реализации в зависимости от утвержденной инвестиционной программы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91" marR="6591" marT="6591" marB="6591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Снижение потерь, %, по годам реализации в зависимости от утвержденной инвестиционной программы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91" marR="6591" marT="6591" marB="6591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Снижение аварийности, по годам реализации в зависимости от утвержденной инвестиционной программы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91" marR="6591" marT="6591" marB="6591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88368">
                <a:tc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прошлого года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91" marR="6591" marT="6591" marB="6591" anchor="ctr"/>
                </a:tc>
                <a:tc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текущего года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91" marR="6591" marT="6591" marB="6591" anchor="ctr"/>
                </a:tc>
                <a:tc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прошлого года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91" marR="6591" marT="6591" marB="6591" anchor="ctr"/>
                </a:tc>
                <a:tc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текущего года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91" marR="6591" marT="6591" marB="6591" anchor="ctr"/>
                </a:tc>
                <a:tc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91" marR="6591" marT="6591" marB="6591" anchor="ctr"/>
                </a:tc>
                <a:tc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91" marR="6591" marT="6591" marB="6591" anchor="ctr"/>
                </a:tc>
                <a:tc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прошлого года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91" marR="6591" marT="6591" marB="6591" anchor="ctr"/>
                </a:tc>
                <a:tc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текущего года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91" marR="6591" marT="6591" marB="6591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3020">
                <a:tc>
                  <a:txBody>
                    <a:bodyPr/>
                    <a:lstStyle/>
                    <a:p>
                      <a:pPr marL="12700" algn="ctr"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91" marR="6591" marT="6591" marB="6591" anchor="ctr"/>
                </a:tc>
                <a:tc>
                  <a:txBody>
                    <a:bodyPr/>
                    <a:lstStyle/>
                    <a:p>
                      <a:pPr marL="12700" algn="ctr"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91" marR="6591" marT="6591" marB="6591" anchor="ctr"/>
                </a:tc>
                <a:tc>
                  <a:txBody>
                    <a:bodyPr/>
                    <a:lstStyle/>
                    <a:p>
                      <a:pPr marL="12700" algn="ctr"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91" marR="6591" marT="6591" marB="6591" anchor="ctr"/>
                </a:tc>
                <a:tc>
                  <a:txBody>
                    <a:bodyPr/>
                    <a:lstStyle/>
                    <a:p>
                      <a:pPr marL="12700" algn="ctr">
                        <a:spcAft>
                          <a:spcPts val="1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91" marR="6591" marT="6591" marB="6591" anchor="ctr"/>
                </a:tc>
                <a:tc>
                  <a:txBody>
                    <a:bodyPr/>
                    <a:lstStyle/>
                    <a:p>
                      <a:pPr marL="12700" algn="ctr"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91" marR="6591" marT="6591" marB="6591" anchor="ctr"/>
                </a:tc>
                <a:tc>
                  <a:txBody>
                    <a:bodyPr/>
                    <a:lstStyle/>
                    <a:p>
                      <a:pPr marL="12700" algn="ctr"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91" marR="6591" marT="6591" marB="6591" anchor="ctr"/>
                </a:tc>
                <a:tc>
                  <a:txBody>
                    <a:bodyPr/>
                    <a:lstStyle/>
                    <a:p>
                      <a:pPr marL="12700" algn="ctr"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91" marR="6591" marT="6591" marB="6591" anchor="ctr"/>
                </a:tc>
                <a:tc>
                  <a:txBody>
                    <a:bodyPr/>
                    <a:lstStyle/>
                    <a:p>
                      <a:pPr marL="12700" algn="ctr"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91" marR="6591" marT="6591" marB="6591" anchor="ctr"/>
                </a:tc>
                <a:tc>
                  <a:txBody>
                    <a:bodyPr/>
                    <a:lstStyle/>
                    <a:p>
                      <a:pPr marL="12700" algn="ctr"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91" marR="6591" marT="6591" marB="6591" anchor="ctr"/>
                </a:tc>
                <a:tc>
                  <a:txBody>
                    <a:bodyPr/>
                    <a:lstStyle/>
                    <a:p>
                      <a:pPr marL="12700" algn="ctr"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91" marR="6591" marT="6591" marB="6591" anchor="ctr"/>
                </a:tc>
              </a:tr>
              <a:tr h="3514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91" marR="6591" marT="6591" marB="6591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91" marR="6591" marT="6591" marB="6591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91" marR="6591" marT="6591" marB="6591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91" marR="6591" marT="6591" marB="6591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91" marR="6591" marT="6591" marB="6591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91" marR="6591" marT="6591" marB="6591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91" marR="6591" marT="6591" marB="6591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91" marR="6591" marT="6591" marB="6591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Работы запланированы на 2- полугодие 2022г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91" marR="6591" marT="6591" marB="6591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91" marR="6591" marT="6591" marB="6591" anchor="ctr"/>
                </a:tc>
              </a:tr>
              <a:tr h="18302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91" marR="6591" marT="6591" marB="6591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91" marR="6591" marT="6591" marB="6591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91" marR="6591" marT="6591" marB="6591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91" marR="6591" marT="6591" marB="6591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91" marR="6591" marT="6591" marB="6591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91" marR="6591" marT="6591" marB="6591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91" marR="6591" marT="6591" marB="6591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91" marR="6591" marT="6591" marB="6591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Мероприятие запланировано на 2 полугодие 2022г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91" marR="6591" marT="6591" marB="6591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91" marR="6591" marT="6591" marB="6591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109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5336272"/>
              </p:ext>
            </p:extLst>
          </p:nvPr>
        </p:nvGraphicFramePr>
        <p:xfrm>
          <a:off x="605685" y="1196752"/>
          <a:ext cx="7710731" cy="5112567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99501"/>
                <a:gridCol w="440271"/>
                <a:gridCol w="4306663"/>
                <a:gridCol w="648072"/>
                <a:gridCol w="988927"/>
                <a:gridCol w="988492"/>
                <a:gridCol w="38805"/>
              </a:tblGrid>
              <a:tr h="1206382">
                <a:tc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700" dirty="0">
                          <a:effectLst/>
                        </a:rPr>
                        <a:t>№ п/п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89" marR="6589" marT="6589" marB="6589" anchor="ctr"/>
                </a:tc>
                <a:tc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600">
                          <a:effectLst/>
                        </a:rPr>
                        <a:t>Вес целевого показателя, в процентах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89" marR="6589" marT="6589" marB="6589" anchor="ctr"/>
                </a:tc>
                <a:tc>
                  <a:txBody>
                    <a:bodyPr/>
                    <a:lstStyle/>
                    <a:p>
                      <a:pPr marL="12700" algn="ctr">
                        <a:spcAft>
                          <a:spcPts val="100"/>
                        </a:spcAft>
                      </a:pPr>
                      <a:r>
                        <a:rPr lang="ru-RU" sz="700" dirty="0">
                          <a:effectLst/>
                        </a:rPr>
                        <a:t>Наименование данных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89" marR="6589" marT="6589" marB="6589" anchor="ctr"/>
                </a:tc>
                <a:tc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700">
                          <a:effectLst/>
                        </a:rPr>
                        <a:t>Единица измерения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89" marR="6589" marT="6589" marB="6589" anchor="ctr"/>
                </a:tc>
                <a:tc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700" dirty="0">
                          <a:effectLst/>
                        </a:rPr>
                        <a:t>Принято на отчетный год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89" marR="6589" marT="6589" marB="6589" anchor="ctr"/>
                </a:tc>
                <a:tc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600">
                          <a:effectLst/>
                        </a:rPr>
                        <a:t>Фактически за отчетный период</a:t>
                      </a:r>
                      <a:endParaRPr lang="ru-RU" sz="700">
                        <a:effectLst/>
                      </a:endParaRPr>
                    </a:p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600">
                          <a:effectLst/>
                        </a:rPr>
                        <a:t> 1 полугодие 2022год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89" marR="6589" marT="6589" marB="6589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618027">
                <a:tc rowSpan="2"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700">
                          <a:effectLst/>
                        </a:rPr>
                        <a:t>1.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89" marR="6589" marT="6589" marB="6589" anchor="ctr"/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/>
                      </a:r>
                      <a:br>
                        <a:rPr lang="ru-RU" sz="700">
                          <a:effectLst/>
                        </a:rPr>
                      </a:b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89" marR="6589" marT="6589" marB="6589" anchor="ctr"/>
                </a:tc>
                <a:tc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700">
                          <a:effectLst/>
                        </a:rPr>
                        <a:t>Мероприятие: «Работы по замене светильников 1000Вт на светодиодные светильники 200Вт (23 шт) по территории подстанций ПС -220/35/6кВт "ИПМ", ПС-1 - 220/10/10кВт, ПС-2 -220/10/10кВт».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89" marR="6589" marT="6589" marB="6589" anchor="ctr"/>
                </a:tc>
                <a:tc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700">
                          <a:effectLst/>
                        </a:rPr>
                        <a:t>тысяч тенге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89" marR="6589" marT="6589" marB="658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902,5</a:t>
                      </a:r>
                      <a:br>
                        <a:rPr lang="ru-RU" sz="700">
                          <a:effectLst/>
                        </a:rPr>
                      </a:b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89" marR="6589" marT="6589" marB="658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0</a:t>
                      </a:r>
                      <a:br>
                        <a:rPr lang="ru-RU" sz="700">
                          <a:effectLst/>
                        </a:rPr>
                      </a:b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89" marR="6589" marT="6589" marB="6589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4735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700">
                          <a:effectLst/>
                        </a:rPr>
                        <a:t>Характеристика мероприятия и показатель измерения: «Работа проводится с целью снижения затрат на электроэнергию». 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89" marR="6589" marT="6589" marB="6589" anchor="ctr"/>
                </a:tc>
                <a:tc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700">
                          <a:effectLst/>
                        </a:rPr>
                        <a:t>натуральная единица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89" marR="6589" marT="6589" marB="658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работа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89" marR="6589" marT="6589" marB="6589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/>
                      </a:r>
                      <a:br>
                        <a:rPr lang="ru-RU" sz="700">
                          <a:effectLst/>
                        </a:rPr>
                      </a:b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89" marR="6589" marT="6589" marB="6589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468202">
                <a:tc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700">
                          <a:effectLst/>
                        </a:rPr>
                        <a:t>1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89" marR="6589" marT="6589" marB="6589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/>
                      </a:r>
                      <a:br>
                        <a:rPr lang="ru-RU" sz="700">
                          <a:effectLst/>
                        </a:rPr>
                      </a:b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89" marR="6589" marT="6589" marB="6589" anchor="ctr"/>
                </a:tc>
                <a:tc gridSpan="5"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700">
                          <a:effectLst/>
                        </a:rPr>
                        <a:t>Целевые показатели для Цели 1 мероприятия инвестиционной программы (заполняется для каждой цели z, где z∈[1;2;3]) – «Сокращение затрат на предоставление услуг» (наименование цели)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89" marR="6589" marT="6589" marB="6589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8202">
                <a:tc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700">
                          <a:effectLst/>
                        </a:rPr>
                        <a:t>1.1.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89" marR="6589" marT="6589" marB="6589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/>
                      </a:r>
                      <a:br>
                        <a:rPr lang="ru-RU" sz="700">
                          <a:effectLst/>
                        </a:rPr>
                      </a:b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89" marR="6589" marT="6589" marB="6589" anchor="ctr"/>
                </a:tc>
                <a:tc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700">
                          <a:effectLst/>
                        </a:rPr>
                        <a:t>Показатель 1 цели: «Объем использованной электроэнергии (собственные нужды) на единицу услуги »  (наименование показателя)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89" marR="6589" marT="6589" marB="6589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100"/>
                        </a:spcAft>
                      </a:pPr>
                      <a:r>
                        <a:rPr lang="ru-RU" sz="700">
                          <a:effectLst/>
                        </a:rPr>
                        <a:t>Киловатт-час/год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89" marR="6589" marT="6589" marB="658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0,001451407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89" marR="6589" marT="6589" marB="658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0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89" marR="6589" marT="6589" marB="6589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468202">
                <a:tc rowSpan="2"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700">
                          <a:effectLst/>
                        </a:rPr>
                        <a:t>2.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89" marR="6589" marT="6589" marB="6589" anchor="ctr"/>
                </a:tc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89" marR="6589" marT="6589" marB="6589" anchor="ctr"/>
                </a:tc>
                <a:tc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700">
                          <a:effectLst/>
                        </a:rPr>
                        <a:t>Мероприятие: «Замена ламп накаливания и люминесцентных ламп на светодиодные лампы в помещениях зданий и сооружений (323 шт)».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89" marR="6589" marT="6589" marB="6589" anchor="ctr"/>
                </a:tc>
                <a:tc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700">
                          <a:effectLst/>
                        </a:rPr>
                        <a:t>тысяч тенге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89" marR="6589" marT="6589" marB="658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342,5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89" marR="6589" marT="6589" marB="658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0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89" marR="6589" marT="6589" marB="6589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4735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700">
                          <a:effectLst/>
                        </a:rPr>
                        <a:t>Характеристика мероприятия и показатель измерения: «Замена ламп проводится с целью снижения затрат на электроэнергию». 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89" marR="6589" marT="6589" marB="6589" anchor="ctr"/>
                </a:tc>
                <a:tc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700">
                          <a:effectLst/>
                        </a:rPr>
                        <a:t>натуральная единица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89" marR="6589" marT="6589" marB="658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штук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89" marR="6589" marT="6589" marB="658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89" marR="6589" marT="6589" marB="6589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468202">
                <a:tc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700">
                          <a:effectLst/>
                        </a:rPr>
                        <a:t>2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89" marR="6589" marT="6589" marB="6589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89" marR="6589" marT="6589" marB="6589" anchor="ctr"/>
                </a:tc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Целевые показатели для Цели 1 мероприятия инвестиционной программы (заполняется для каждой цели z, где z∈[1;2;3]) – «Сокращение затрат на предоставление услуг» (наименование цели)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89" marR="6589" marT="6589" marB="6589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468202">
                <a:tc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700">
                          <a:effectLst/>
                        </a:rPr>
                        <a:t>2.1.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89" marR="6589" marT="6589" marB="6589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 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89" marR="6589" marT="6589" marB="6589" anchor="ctr"/>
                </a:tc>
                <a:tc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700">
                          <a:effectLst/>
                        </a:rPr>
                        <a:t>Показатель 1 цели: «Объем использованной электроэнергии (собственные нужды) на единицу услуги»  (наименование показателя)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89" marR="6589" marT="6589" marB="6589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100"/>
                        </a:spcAft>
                      </a:pPr>
                      <a:r>
                        <a:rPr lang="ru-RU" sz="700" dirty="0">
                          <a:effectLst/>
                        </a:rPr>
                        <a:t>Киловатт-час/год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89" marR="6589" marT="6589" marB="658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0,000139198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89" marR="6589" marT="6589" marB="6589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0</a:t>
                      </a:r>
                      <a:endParaRPr lang="ru-RU" sz="7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89" marR="6589" marT="6589" marB="6589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9490" y="105108"/>
            <a:ext cx="815291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1" i="0" u="none" strike="noStrike" cap="none" normalizeH="0" baseline="0" dirty="0" smtClean="0" bmk="z353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     форма 22</a:t>
            </a:r>
            <a:endParaRPr kumimoji="0" lang="ru-RU" alt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kumimoji="0" lang="ru-RU" altLang="ru-RU" sz="11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риложение</a:t>
            </a:r>
            <a:r>
              <a:rPr kumimoji="0" lang="ru-RU" altLang="ru-RU" sz="1100" b="1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ru-RU" altLang="ru-RU" sz="1100" b="1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altLang="ru-RU" sz="11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отчету об исполнении инвестиционной программы за</a:t>
            </a:r>
            <a:r>
              <a:rPr kumimoji="0" lang="ru-RU" altLang="ru-RU" sz="1100" b="1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1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полугодие 2022г</a:t>
            </a:r>
            <a:endParaRPr kumimoji="0" lang="ru-RU" altLang="ru-RU" sz="11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Информация о достижении целевых показателей эффективности реализации инвестиционной программы</a:t>
            </a:r>
            <a:endParaRPr kumimoji="0" lang="ru-RU" altLang="ru-RU" sz="11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АО «УК СЭЗ «</a:t>
            </a:r>
            <a:r>
              <a:rPr kumimoji="0" lang="ru-RU" altLang="ru-RU" sz="11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Сарыарка</a:t>
            </a:r>
            <a:r>
              <a:rPr kumimoji="0" lang="ru-RU" altLang="ru-RU" sz="11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4313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478819"/>
              </p:ext>
            </p:extLst>
          </p:nvPr>
        </p:nvGraphicFramePr>
        <p:xfrm>
          <a:off x="467546" y="1196753"/>
          <a:ext cx="8280918" cy="519274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97711"/>
                <a:gridCol w="403536"/>
                <a:gridCol w="2824754"/>
                <a:gridCol w="1008840"/>
                <a:gridCol w="807073"/>
                <a:gridCol w="700353"/>
                <a:gridCol w="1058531"/>
                <a:gridCol w="1080120"/>
              </a:tblGrid>
              <a:tr h="386543">
                <a:tc rowSpan="2"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3" marR="5423" marT="5423" marB="5423" anchor="ctr"/>
                </a:tc>
                <a:tc rowSpan="2"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Вес целевого показателя, в процентах</a:t>
                      </a:r>
                      <a:endParaRPr lang="ru-RU" sz="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3" marR="5423" marT="5423" marB="5423" anchor="ctr"/>
                </a:tc>
                <a:tc rowSpan="2">
                  <a:txBody>
                    <a:bodyPr/>
                    <a:lstStyle/>
                    <a:p>
                      <a:pPr marL="12700" algn="ctr">
                        <a:spcAft>
                          <a:spcPts val="10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данных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3" marR="5423" marT="5423" marB="5423" anchor="ctr"/>
                </a:tc>
                <a:tc rowSpan="2"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3" marR="5423" marT="5423" marB="5423" anchor="ctr"/>
                </a:tc>
                <a:tc rowSpan="2"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Целевое значение, принятое на отчетный год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3" marR="5423" marT="5423" marB="5423" anchor="ctr"/>
                </a:tc>
                <a:tc rowSpan="2"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Фактическое значение за отчетный период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3" marR="5423" marT="5423" marB="5423" anchor="ctr"/>
                </a:tc>
                <a:tc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 показателей эффективности реализации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3" marR="5423" marT="5423" marB="5423" anchor="ctr"/>
                </a:tc>
                <a:tc rowSpan="2">
                  <a:txBody>
                    <a:bodyPr/>
                    <a:lstStyle/>
                    <a:p>
                      <a:pPr marL="12700" algn="ctr">
                        <a:spcAft>
                          <a:spcPts val="10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3" marR="5423" marT="5423" marB="5423" anchor="ctr"/>
                </a:tc>
              </a:tr>
              <a:tr h="2442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Абсолютное отклонение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3" marR="5423" marT="5423" marB="5423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41292">
                <a:tc rowSpan="2"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3" marR="5423" marT="5423" marB="5423" anchor="ctr"/>
                </a:tc>
                <a:tc rowSpan="2"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3" marR="5423" marT="5423" marB="5423" anchor="ctr"/>
                </a:tc>
                <a:tc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Мероприятие: «Работы по замене светильников 1000Вт на светодиодные светильники 200Вт (23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по территории подстанций ПС -220/35/6кВт "ИПМ", ПС-1 - 220/10/10кВт, ПС-2 -220/10/10кВт».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3" marR="5423" marT="5423" marB="5423" anchor="ctr"/>
                </a:tc>
                <a:tc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 тенге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3" marR="5423" marT="5423" marB="5423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902,5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3" marR="5423" marT="5423" marB="5423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3" marR="5423" marT="5423" marB="5423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0/-902,5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3" marR="5423" marT="5423" marB="5423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spc="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  не достигнут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3" marR="5423" marT="5423" marB="5423" anchor="ctr"/>
                </a:tc>
              </a:tr>
              <a:tr h="4489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Характеристика мероприятия и показатель измерения: «Работа проводится с целью снижения затрат на электроэнергию».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3" marR="5423" marT="5423" marB="5423" anchor="ctr"/>
                </a:tc>
                <a:tc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натуральная единица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3" marR="5423" marT="5423" marB="5423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3" marR="5423" marT="5423" marB="5423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3" marR="5423" marT="5423" marB="5423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3" marR="5423" marT="5423" marB="5423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3" marR="5423" marT="5423" marB="5423" anchor="ctr"/>
                </a:tc>
              </a:tr>
              <a:tr h="260485">
                <a:tc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3" marR="5423" marT="5423" marB="5423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3" marR="5423" marT="5423" marB="5423" anchor="ctr"/>
                </a:tc>
                <a:tc gridSpan="6"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Целевые показатели для Цели 1 мероприятия инвестиционной программы (заполняется для каждой цели z, где z∈[1;2;3]) – "Сокращение затрат на предоставление услуг" (наименование цели)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3" marR="5423" marT="5423" marB="5423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8040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046" marR="3904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046" marR="39046" marT="0" marB="0"/>
                </a:tc>
                <a:tc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1 цели: «Объем использованной электроэнергии (собственные нужды) на единицу услуги» (наименование показателя)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3" marR="5423" marT="5423" marB="5423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киловатт-час /год</a:t>
                      </a:r>
                    </a:p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3" marR="5423" marT="5423" marB="5423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0,001451407</a:t>
                      </a:r>
                      <a:b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3" marR="5423" marT="5423" marB="5423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b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3" marR="5423" marT="5423" marB="5423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0/-0,001451407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3" marR="5423" marT="5423" marB="5423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spc="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  не достигнут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3" marR="5423" marT="5423" marB="5423" anchor="ctr"/>
                </a:tc>
              </a:tr>
              <a:tr h="580401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046" marR="39046" marT="0" marB="0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046" marR="39046" marT="0" marB="0"/>
                </a:tc>
                <a:tc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Мероприятие: «Замена ламп накаливания и люминесцентных ламп на светодиодные лампы в помещениях зданий и сооружений (323 шт)».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3" marR="5423" marT="5423" marB="5423" anchor="ctr"/>
                </a:tc>
                <a:tc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 тенге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3" marR="5423" marT="5423" marB="5423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342,5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3" marR="5423" marT="5423" marB="5423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3" marR="5423" marT="5423" marB="5423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0/-342,5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3" marR="5423" marT="5423" marB="5423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spc="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  не достигнут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3" marR="5423" marT="5423" marB="5423" anchor="ctr"/>
                </a:tc>
              </a:tr>
              <a:tr h="4489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Характеристика мероприятия и показатель измерения: «Замена ламп проводится с целью снижения затрат на электроэнергию».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3" marR="5423" marT="5423" marB="5423" anchor="ctr"/>
                </a:tc>
                <a:tc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натуральная единица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3" marR="5423" marT="5423" marB="5423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штук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3" marR="5423" marT="5423" marB="5423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3" marR="5423" marT="5423" marB="5423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3" marR="5423" marT="5423" marB="5423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3" marR="5423" marT="5423" marB="5423" anchor="ctr"/>
                </a:tc>
              </a:tr>
              <a:tr h="2604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046" marR="3904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046" marR="39046" marT="0" marB="0"/>
                </a:tc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Целевые показатели для Цели 2 мероприятия инвестиционной программы (заполняется для каждой цели z, где z∈[1;2;3]) – «Сокращение затрат на предоставление услуг» (наименование цели)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3" marR="5423" marT="5423" marB="5423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804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2.1.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046" marR="3904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046" marR="39046" marT="0" marB="0"/>
                </a:tc>
                <a:tc>
                  <a:txBody>
                    <a:bodyPr/>
                    <a:lstStyle/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1 цели : «Объем использованной электроэнергии (собственные нужды) на единицу услуги» (наименование показателя)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3" marR="5423" marT="5423" marB="5423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киловатт-час /год</a:t>
                      </a:r>
                    </a:p>
                    <a:p>
                      <a:pPr marL="12700" algn="just">
                        <a:spcAft>
                          <a:spcPts val="1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3" marR="5423" marT="5423" marB="5423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0,000139198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3" marR="5423" marT="5423" marB="5423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3" marR="5423" marT="5423" marB="5423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0/-0,000139198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3" marR="5423" marT="5423" marB="5423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spc="1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  не достигнут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3" marR="5423" marT="5423" marB="5423" anchor="ctr"/>
                </a:tc>
              </a:tr>
              <a:tr h="5804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046" marR="3904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046" marR="39046" marT="0" marB="0"/>
                </a:tc>
                <a:tc grid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3" marR="5423" marT="5423" marB="5423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spc="1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Целевые показатели  не достигнуты</a:t>
                      </a:r>
                      <a:endParaRPr lang="ru-RU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3" marR="5423" marT="5423" marB="5423" anchor="ctr"/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971600" y="260648"/>
            <a:ext cx="7200800" cy="1138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     форма 23</a:t>
            </a:r>
            <a:endParaRPr kumimoji="0" lang="ru-RU" alt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kumimoji="0" lang="ru-RU" altLang="ru-RU" sz="10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риложение</a:t>
            </a:r>
            <a:r>
              <a:rPr kumimoji="0" lang="ru-RU" altLang="ru-RU" sz="1000" b="1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ru-RU" altLang="ru-RU" sz="1000" b="1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altLang="ru-RU" sz="10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отчету субъекта естественной</a:t>
            </a:r>
            <a:r>
              <a:rPr kumimoji="0" lang="ru-RU" altLang="ru-RU" sz="1000" b="1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0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монополии об исполнении</a:t>
            </a:r>
            <a:r>
              <a:rPr kumimoji="0" lang="ru-RU" altLang="ru-RU" sz="1000" b="1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0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инвестиционной программы за 1 полугодие 2022г</a:t>
            </a:r>
            <a:endParaRPr kumimoji="0" lang="ru-RU" altLang="ru-RU" sz="10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Расчет показателей эффективности реализации инвестиционной программы</a:t>
            </a:r>
            <a:r>
              <a:rPr kumimoji="0" lang="ru-RU" alt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АО «УК СЭЗ «</a:t>
            </a:r>
            <a:r>
              <a:rPr kumimoji="0" lang="ru-RU" altLang="ru-RU" sz="1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Сарыарка</a:t>
            </a:r>
            <a:r>
              <a:rPr kumimoji="0" lang="ru-RU" altLang="ru-RU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kumimoji="0" lang="ru-RU" alt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ru-RU" alt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altLang="ru-RU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передача электрической энергии</a:t>
            </a:r>
            <a:endParaRPr kumimoji="0" lang="ru-RU" alt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5489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908549"/>
              </p:ext>
            </p:extLst>
          </p:nvPr>
        </p:nvGraphicFramePr>
        <p:xfrm>
          <a:off x="622100" y="620690"/>
          <a:ext cx="7622308" cy="5423157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706390"/>
                <a:gridCol w="611653"/>
                <a:gridCol w="109727"/>
                <a:gridCol w="355871"/>
                <a:gridCol w="355871"/>
                <a:gridCol w="355871"/>
                <a:gridCol w="109727"/>
                <a:gridCol w="109727"/>
                <a:gridCol w="355871"/>
                <a:gridCol w="355871"/>
                <a:gridCol w="195729"/>
              </a:tblGrid>
              <a:tr h="212734">
                <a:tc gridSpan="1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ОТЧЕТ О СОВОКУПНОМ ДОХОДЕ</a:t>
                      </a:r>
                      <a:endParaRPr lang="ru-RU" sz="105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3032">
                <a:tc gridSpan="1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полугодие 2022 г.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3032">
                <a:tc gridSpan="3">
                  <a:txBody>
                    <a:bodyPr/>
                    <a:lstStyle/>
                    <a:p>
                      <a:endParaRPr lang="ru-RU" sz="105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5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b"/>
                </a:tc>
                <a:tc>
                  <a:txBody>
                    <a:bodyPr/>
                    <a:lstStyle/>
                    <a:p>
                      <a:endParaRPr lang="ru-RU" sz="105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b"/>
                </a:tc>
                <a:tc>
                  <a:txBody>
                    <a:bodyPr/>
                    <a:lstStyle/>
                    <a:p>
                      <a:endParaRPr lang="ru-RU" sz="105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b"/>
                </a:tc>
                <a:tc gridSpan="2">
                  <a:txBody>
                    <a:bodyPr/>
                    <a:lstStyle/>
                    <a:p>
                      <a:endParaRPr lang="ru-RU" sz="105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05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b"/>
                </a:tc>
                <a:tc>
                  <a:txBody>
                    <a:bodyPr/>
                    <a:lstStyle/>
                    <a:p>
                      <a:endParaRPr lang="ru-RU" sz="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5781" marR="55781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4671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строки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отчетный период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предыдущий период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81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 от реализации продукции и оказания услуг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gridSpan="5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88 602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50 411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81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Себестоимость реализованной продукции и оказанных услуг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020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gridSpan="5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313 280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301 903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81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Валовая прибыль (стр. 010 - стр. 020)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030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gridSpan="5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(224 678)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(251 492)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81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финансирования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gridSpan="5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81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доходы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050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gridSpan="5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24 778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34 618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81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реализацию продукции и оказание услуг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060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gridSpan="5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81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Административные расходы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070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gridSpan="5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69 418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73 748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81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финансирование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080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gridSpan="5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81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 расходы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090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gridSpan="5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5 751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5 638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81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прибыли/убытка организаций, учитываемых по методу долевого участия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gridSpan="5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60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Прибыль (убыток) за  период  от  продолжаемой деятельности (стр. 030+стр. 040+стр. 050-стр.060 – стр. 070 - стр.080 - стр. 090+/- стр. 100)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gridSpan="5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(275 069)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(296 260)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81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Прибыль (убыток) от прекращенной деятельности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gridSpan="5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81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Прибыль (убыток) до налогообложения  (стр.110+/-стр. 120)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gridSpan="5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(275 069)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(296 260)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81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по корпоративному подоходному налогу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gridSpan="5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60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Чистая прибыль (убыток) за период (стр. 130 - стр.140) до вычета доли меньшинства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gridSpan="5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(275 069)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(296 260)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81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меньшинства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gridSpan="5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79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Итоговая прибыль (итоговый убыток) за период (стр. 150-стр. 160)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gridSpan="5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(275 069)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(296 260)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81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Прибыль на акцию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gridSpan="5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81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Прочий совокупный доход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220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gridSpan="5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81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предприятий по методу долевого участия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gridSpan="5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81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Общий совокупный доход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</a:t>
                      </a:r>
                      <a:endParaRPr lang="ru-RU" sz="105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gridSpan="5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(275 069)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(296 260)</a:t>
                      </a:r>
                      <a:endParaRPr lang="ru-RU" sz="105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781" marR="557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961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348880"/>
            <a:ext cx="7190184" cy="151216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8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БЛАГОДАРИМ ЗА ВНИМАНИЕ</a:t>
            </a:r>
            <a:r>
              <a:rPr lang="ru-RU" sz="4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4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3722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Красный и оранжевый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5832</TotalTime>
  <Words>2499</Words>
  <Application>Microsoft Office PowerPoint</Application>
  <PresentationFormat>Экран (4:3)</PresentationFormat>
  <Paragraphs>687</Paragraphs>
  <Slides>24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4" baseType="lpstr">
      <vt:lpstr>Malgun Gothic</vt:lpstr>
      <vt:lpstr>Arial</vt:lpstr>
      <vt:lpstr>Calibri</vt:lpstr>
      <vt:lpstr>HY그래픽M</vt:lpstr>
      <vt:lpstr>Symbol</vt:lpstr>
      <vt:lpstr>Times New Roman</vt:lpstr>
      <vt:lpstr>Trebuchet MS</vt:lpstr>
      <vt:lpstr>Wingdings</vt:lpstr>
      <vt:lpstr>Wingdings 3</vt:lpstr>
      <vt:lpstr>Грань</vt:lpstr>
      <vt:lpstr>АО «Управляющая компания специальной-экономической зоной «Сарыарка»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Действующие тарифы    С 06 ноября 2018г Общество включено в местный раздел Государственного Регистра субъектов естественных монополий по Карагандинской области, по регулируемым видам деятельности: передача электрической энергии.  С 25.12.2018г, в соответствии с приказом Департамента Комитета по регулированию естественных монополий, защите конкуренции и прав потребителей, был утвержден тариф на услуги передачи электроэнергии в размере 0,73 тенге/кВтч без НДС.  С 01.08.2020г (сроком до 01.08.2021г ) был введен временный компенсирующий тариф на услуги передачи э/э – 0,24 тенге/кВтч без НДС.  На данный момент тариф -0,73 тенге/кВтч. </vt:lpstr>
      <vt:lpstr> Об основных финансово-экономических показателях деятельности Общества за 1 полугодие 2022г</vt:lpstr>
      <vt:lpstr>        Информация по исполнению/неисполнению статей       затрат тарифной сметы по передаче ЭЭ за 1 полугодие 2022г   Обоснование неисполнения статей затрат тарифной сметы по передаче ЭЭ:  Снижение объемов потребления электрической энергии на 79% (в сравнении от заложенных в тарифной смете) связано с консервацией завода ТОО "Tau-KenTemir" начиная с конца 2019 года по настоящее время.   Об объемах предоставленных регулируемых услуг за отчетный период:  За отчетный период объем оказанных услуг по передаче электрической энергии составляет 64 524,4 тыс.кВт*ч, утверждено в тарифной смете 312 622тыс.кВт*ч. Потребителями Общества являются промышленные предприятия области, в том числе предприятия, расположенные на территории СЭЗ.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Информация по исполнению инвестиционной программы за 1 полугодие 2022г.</vt:lpstr>
      <vt:lpstr>Презентация PowerPoint</vt:lpstr>
      <vt:lpstr>Презентация PowerPoint</vt:lpstr>
      <vt:lpstr>Презентация PowerPoint</vt:lpstr>
      <vt:lpstr>Презентация PowerPoint</vt:lpstr>
      <vt:lpstr>БЛАГОДАРИМ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user1</dc:creator>
  <cp:lastModifiedBy>Lenovo</cp:lastModifiedBy>
  <cp:revision>460</cp:revision>
  <cp:lastPrinted>2022-07-12T08:44:38Z</cp:lastPrinted>
  <dcterms:created xsi:type="dcterms:W3CDTF">2011-06-22T08:54:54Z</dcterms:created>
  <dcterms:modified xsi:type="dcterms:W3CDTF">2022-07-12T08:50:28Z</dcterms:modified>
</cp:coreProperties>
</file>